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38"/>
  </p:notesMasterIdLst>
  <p:handoutMasterIdLst>
    <p:handoutMasterId r:id="rId39"/>
  </p:handoutMasterIdLst>
  <p:sldIdLst>
    <p:sldId id="262" r:id="rId4"/>
    <p:sldId id="259" r:id="rId5"/>
    <p:sldId id="258" r:id="rId6"/>
    <p:sldId id="308" r:id="rId7"/>
    <p:sldId id="302" r:id="rId8"/>
    <p:sldId id="321" r:id="rId9"/>
    <p:sldId id="324" r:id="rId10"/>
    <p:sldId id="322" r:id="rId11"/>
    <p:sldId id="303" r:id="rId12"/>
    <p:sldId id="309" r:id="rId13"/>
    <p:sldId id="291" r:id="rId14"/>
    <p:sldId id="268" r:id="rId15"/>
    <p:sldId id="311" r:id="rId16"/>
    <p:sldId id="312" r:id="rId17"/>
    <p:sldId id="317" r:id="rId18"/>
    <p:sldId id="327" r:id="rId19"/>
    <p:sldId id="328" r:id="rId20"/>
    <p:sldId id="313" r:id="rId21"/>
    <p:sldId id="289" r:id="rId22"/>
    <p:sldId id="318" r:id="rId23"/>
    <p:sldId id="314" r:id="rId24"/>
    <p:sldId id="325" r:id="rId25"/>
    <p:sldId id="319" r:id="rId26"/>
    <p:sldId id="305" r:id="rId27"/>
    <p:sldId id="266" r:id="rId28"/>
    <p:sldId id="287" r:id="rId29"/>
    <p:sldId id="304" r:id="rId30"/>
    <p:sldId id="315" r:id="rId31"/>
    <p:sldId id="323" r:id="rId32"/>
    <p:sldId id="326" r:id="rId33"/>
    <p:sldId id="279" r:id="rId34"/>
    <p:sldId id="292" r:id="rId35"/>
    <p:sldId id="320" r:id="rId36"/>
    <p:sldId id="269" r:id="rId3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00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1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83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26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03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3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9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68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6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8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3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9.sv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19" Type="http://schemas.openxmlformats.org/officeDocument/2006/relationships/image" Target="../media/image52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JPG"/><Relationship Id="rId4" Type="http://schemas.openxmlformats.org/officeDocument/2006/relationships/image" Target="../media/image6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jpeg"/><Relationship Id="rId11" Type="http://schemas.openxmlformats.org/officeDocument/2006/relationships/image" Target="../media/image90.png"/><Relationship Id="rId5" Type="http://schemas.openxmlformats.org/officeDocument/2006/relationships/image" Target="../media/image85.jpeg"/><Relationship Id="rId15" Type="http://schemas.openxmlformats.org/officeDocument/2006/relationships/image" Target="../media/image94.png"/><Relationship Id="rId10" Type="http://schemas.openxmlformats.org/officeDocument/2006/relationships/image" Target="../media/image58.png"/><Relationship Id="rId4" Type="http://schemas.openxmlformats.org/officeDocument/2006/relationships/image" Target="../media/image84.jpeg"/><Relationship Id="rId9" Type="http://schemas.openxmlformats.org/officeDocument/2006/relationships/image" Target="../media/image89.jpeg"/><Relationship Id="rId14" Type="http://schemas.openxmlformats.org/officeDocument/2006/relationships/image" Target="../media/image9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 err="1"/>
              <a:t>m,Search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sz="3000" dirty="0"/>
              <a:t>- AI </a:t>
            </a:r>
            <a:r>
              <a:rPr lang="ko-KR" altLang="en-US" sz="3000" dirty="0"/>
              <a:t>리서치분석 플랫폼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정보검색기술  기말프로젝트</a:t>
            </a:r>
            <a:endParaRPr lang="en-US" altLang="ko-KR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주식 정보는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50B238-6D67-4FA5-B095-584C3FCF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718566"/>
            <a:ext cx="5003346" cy="28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DA66242-DE8B-4375-ACE8-A50187A7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839343"/>
            <a:ext cx="1970215" cy="43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[포토] `베스트 애널리스트` 영광의 얼굴들">
            <a:extLst>
              <a:ext uri="{FF2B5EF4-FFF2-40B4-BE49-F238E27FC236}">
                <a16:creationId xmlns:a16="http://schemas.microsoft.com/office/drawing/2014/main" id="{B4C82CE1-E561-40AD-B5F6-8BBC77B7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3898392"/>
            <a:ext cx="5715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AFC131-422C-4535-AC4B-E74FA8B58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7" y="2533650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3-2.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87969" y="5203247"/>
            <a:ext cx="2494329" cy="381181"/>
          </a:xfrm>
        </p:spPr>
        <p:txBody>
          <a:bodyPr/>
          <a:lstStyle/>
          <a:p>
            <a:r>
              <a:rPr lang="ko-KR" altLang="en-US" sz="2000" dirty="0"/>
              <a:t>주가 </a:t>
            </a:r>
            <a:r>
              <a:rPr lang="en-US" altLang="ko-KR" sz="2000" dirty="0"/>
              <a:t>, </a:t>
            </a:r>
            <a:r>
              <a:rPr lang="ko-KR" altLang="en-US" sz="2000" dirty="0"/>
              <a:t>재무제표 </a:t>
            </a:r>
            <a:r>
              <a:rPr lang="en-US" altLang="ko-KR" sz="2000" dirty="0"/>
              <a:t>, </a:t>
            </a:r>
            <a:r>
              <a:rPr lang="ko-KR" altLang="en-US" sz="2000" dirty="0"/>
              <a:t>뉴스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6346A28-393E-4949-8B74-196C3CD9B07F}"/>
              </a:ext>
            </a:extLst>
          </p:cNvPr>
          <p:cNvSpPr/>
          <p:nvPr/>
        </p:nvSpPr>
        <p:spPr>
          <a:xfrm>
            <a:off x="997301" y="4174180"/>
            <a:ext cx="82569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0" name="Rounded Rectangle 32">
            <a:extLst>
              <a:ext uri="{FF2B5EF4-FFF2-40B4-BE49-F238E27FC236}">
                <a16:creationId xmlns:a16="http://schemas.microsoft.com/office/drawing/2014/main" id="{3835781C-2B3B-4140-B561-2CFBF14F8B2D}"/>
              </a:ext>
            </a:extLst>
          </p:cNvPr>
          <p:cNvSpPr/>
          <p:nvPr/>
        </p:nvSpPr>
        <p:spPr>
          <a:xfrm>
            <a:off x="2065787" y="4174180"/>
            <a:ext cx="78191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7" name="그래픽 16" descr="도시">
            <a:extLst>
              <a:ext uri="{FF2B5EF4-FFF2-40B4-BE49-F238E27FC236}">
                <a16:creationId xmlns:a16="http://schemas.microsoft.com/office/drawing/2014/main" id="{31353784-8C51-4459-9718-FF9864A5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48" y="2902742"/>
            <a:ext cx="1029800" cy="1029800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1125A06C-5C5D-4C75-B3E0-B8B867BEA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8213" y="3798717"/>
            <a:ext cx="890643" cy="8906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DF906D-2ECE-40A5-BEC0-76C6F892B837}"/>
              </a:ext>
            </a:extLst>
          </p:cNvPr>
          <p:cNvGrpSpPr/>
          <p:nvPr/>
        </p:nvGrpSpPr>
        <p:grpSpPr>
          <a:xfrm>
            <a:off x="6007607" y="3428969"/>
            <a:ext cx="826948" cy="826948"/>
            <a:chOff x="3726432" y="1618525"/>
            <a:chExt cx="826948" cy="826948"/>
          </a:xfrm>
          <a:noFill/>
        </p:grpSpPr>
        <p:sp>
          <p:nvSpPr>
            <p:cNvPr id="22" name="같음 기호 21">
              <a:extLst>
                <a:ext uri="{FF2B5EF4-FFF2-40B4-BE49-F238E27FC236}">
                  <a16:creationId xmlns:a16="http://schemas.microsoft.com/office/drawing/2014/main" id="{BF1FDC8F-AA35-4F1D-B2DA-93FD242F1D04}"/>
                </a:ext>
              </a:extLst>
            </p:cNvPr>
            <p:cNvSpPr/>
            <p:nvPr/>
          </p:nvSpPr>
          <p:spPr>
            <a:xfrm>
              <a:off x="3726432" y="1618525"/>
              <a:ext cx="826948" cy="826948"/>
            </a:xfrm>
            <a:prstGeom prst="mathEqual">
              <a:avLst/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같음 기호 4">
              <a:extLst>
                <a:ext uri="{FF2B5EF4-FFF2-40B4-BE49-F238E27FC236}">
                  <a16:creationId xmlns:a16="http://schemas.microsoft.com/office/drawing/2014/main" id="{907557BF-4066-4375-B44A-F067DC69C82A}"/>
                </a:ext>
              </a:extLst>
            </p:cNvPr>
            <p:cNvSpPr txBox="1"/>
            <p:nvPr/>
          </p:nvSpPr>
          <p:spPr>
            <a:xfrm>
              <a:off x="3836044" y="1788876"/>
              <a:ext cx="607724" cy="4862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8C2D70-E8C3-410C-897A-9378B97EB125}"/>
              </a:ext>
            </a:extLst>
          </p:cNvPr>
          <p:cNvGrpSpPr/>
          <p:nvPr/>
        </p:nvGrpSpPr>
        <p:grpSpPr>
          <a:xfrm>
            <a:off x="3172686" y="3428969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80232436-10F7-42B9-9ED4-7B848EF2068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더하기 기호 4">
              <a:extLst>
                <a:ext uri="{FF2B5EF4-FFF2-40B4-BE49-F238E27FC236}">
                  <a16:creationId xmlns:a16="http://schemas.microsoft.com/office/drawing/2014/main" id="{21CE329E-30CA-40F7-8A72-9C4CBA921475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pic>
        <p:nvPicPr>
          <p:cNvPr id="28" name="그래픽 27" descr="프로그래머">
            <a:extLst>
              <a:ext uri="{FF2B5EF4-FFF2-40B4-BE49-F238E27FC236}">
                <a16:creationId xmlns:a16="http://schemas.microsoft.com/office/drawing/2014/main" id="{FEF7E501-8250-4F5D-AAE3-A8AAD0E28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0125" y="2971800"/>
            <a:ext cx="914400" cy="914400"/>
          </a:xfrm>
          <a:prstGeom prst="rect">
            <a:avLst/>
          </a:prstGeom>
        </p:spPr>
      </p:pic>
      <p:pic>
        <p:nvPicPr>
          <p:cNvPr id="32" name="그래픽 31" descr="과학적 사고">
            <a:extLst>
              <a:ext uri="{FF2B5EF4-FFF2-40B4-BE49-F238E27FC236}">
                <a16:creationId xmlns:a16="http://schemas.microsoft.com/office/drawing/2014/main" id="{9F55CC60-1034-4E92-8A81-F532327DD6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5384" y="3001279"/>
            <a:ext cx="914400" cy="914400"/>
          </a:xfrm>
          <a:prstGeom prst="rect">
            <a:avLst/>
          </a:prstGeom>
        </p:spPr>
      </p:pic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412BD995-7250-4E6C-BFAB-8CC3820AF630}"/>
              </a:ext>
            </a:extLst>
          </p:cNvPr>
          <p:cNvSpPr txBox="1">
            <a:spLocks/>
          </p:cNvSpPr>
          <p:nvPr/>
        </p:nvSpPr>
        <p:spPr>
          <a:xfrm>
            <a:off x="7120609" y="4975040"/>
            <a:ext cx="1696493" cy="1090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마케팅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투자 추천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리서치</a:t>
            </a:r>
          </a:p>
        </p:txBody>
      </p:sp>
      <p:pic>
        <p:nvPicPr>
          <p:cNvPr id="5" name="그래픽 4" descr="신문">
            <a:extLst>
              <a:ext uri="{FF2B5EF4-FFF2-40B4-BE49-F238E27FC236}">
                <a16:creationId xmlns:a16="http://schemas.microsoft.com/office/drawing/2014/main" id="{8D4B0407-2208-4835-99A6-D01BEBE00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3829" y="2915208"/>
            <a:ext cx="956282" cy="956282"/>
          </a:xfrm>
          <a:prstGeom prst="rect">
            <a:avLst/>
          </a:prstGeom>
        </p:spPr>
      </p:pic>
      <p:pic>
        <p:nvPicPr>
          <p:cNvPr id="7" name="그래픽 6" descr="연구">
            <a:extLst>
              <a:ext uri="{FF2B5EF4-FFF2-40B4-BE49-F238E27FC236}">
                <a16:creationId xmlns:a16="http://schemas.microsoft.com/office/drawing/2014/main" id="{13752EAF-D256-444B-90B1-8E743BF95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17040" y="3823034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배지 단색으로 채워진">
            <a:extLst>
              <a:ext uri="{FF2B5EF4-FFF2-40B4-BE49-F238E27FC236}">
                <a16:creationId xmlns:a16="http://schemas.microsoft.com/office/drawing/2014/main" id="{9D53B02A-8358-4224-8BDB-7AA0B802CA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28062" y="3471571"/>
            <a:ext cx="921941" cy="9219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E446D2-470F-426B-BAFA-2DD082D1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6" y="674373"/>
            <a:ext cx="3432323" cy="10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8AF556-DCC7-4CC1-9AB1-FC134C86F131}"/>
              </a:ext>
            </a:extLst>
          </p:cNvPr>
          <p:cNvGrpSpPr/>
          <p:nvPr/>
        </p:nvGrpSpPr>
        <p:grpSpPr>
          <a:xfrm>
            <a:off x="4571005" y="2038017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D4818800-AD34-4D0B-A401-61EAE89E64F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더하기 기호 4">
              <a:extLst>
                <a:ext uri="{FF2B5EF4-FFF2-40B4-BE49-F238E27FC236}">
                  <a16:creationId xmlns:a16="http://schemas.microsoft.com/office/drawing/2014/main" id="{7764F0C8-BF99-4DAD-A70B-82DB13C729D0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E4F38CE-C9A0-46CD-9C73-D2EAAB42AA30}"/>
              </a:ext>
            </a:extLst>
          </p:cNvPr>
          <p:cNvSpPr txBox="1">
            <a:spLocks/>
          </p:cNvSpPr>
          <p:nvPr/>
        </p:nvSpPr>
        <p:spPr>
          <a:xfrm>
            <a:off x="3860017" y="1664863"/>
            <a:ext cx="2248923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SNS,</a:t>
            </a:r>
            <a:r>
              <a:rPr lang="ko-KR" altLang="en-US" sz="2000" dirty="0"/>
              <a:t>게시판</a:t>
            </a:r>
            <a:r>
              <a:rPr lang="en-US" altLang="ko-KR" sz="2000" dirty="0"/>
              <a:t>,</a:t>
            </a:r>
            <a:r>
              <a:rPr lang="ko-KR" altLang="en-US" sz="2000" dirty="0"/>
              <a:t>블로그</a:t>
            </a:r>
          </a:p>
        </p:txBody>
      </p:sp>
      <p:pic>
        <p:nvPicPr>
          <p:cNvPr id="35" name="그래픽 34" descr="이사회실 단색으로 채워진">
            <a:extLst>
              <a:ext uri="{FF2B5EF4-FFF2-40B4-BE49-F238E27FC236}">
                <a16:creationId xmlns:a16="http://schemas.microsoft.com/office/drawing/2014/main" id="{6ED2141C-7859-4DF4-900E-2BFF8E9C75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9007" y="2864965"/>
            <a:ext cx="1029800" cy="1029800"/>
          </a:xfrm>
          <a:prstGeom prst="rect">
            <a:avLst/>
          </a:prstGeom>
        </p:spPr>
      </p:pic>
      <p:pic>
        <p:nvPicPr>
          <p:cNvPr id="38" name="그래픽 37" descr="컴퓨터 단색으로 채워진">
            <a:extLst>
              <a:ext uri="{FF2B5EF4-FFF2-40B4-BE49-F238E27FC236}">
                <a16:creationId xmlns:a16="http://schemas.microsoft.com/office/drawing/2014/main" id="{8C8ECA08-9D3B-429A-A579-4506E9B3D8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76528" y="3860678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8806A0B-BEEC-41E2-AC83-6F79E6B65E2A}"/>
              </a:ext>
            </a:extLst>
          </p:cNvPr>
          <p:cNvSpPr txBox="1"/>
          <p:nvPr/>
        </p:nvSpPr>
        <p:spPr>
          <a:xfrm>
            <a:off x="4092380" y="4797323"/>
            <a:ext cx="1997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28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endParaRPr lang="en-US" altLang="ko-KR" sz="2800" b="1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3-4.</a:t>
            </a:r>
            <a:r>
              <a:rPr lang="ko-KR" altLang="en-US" dirty="0"/>
              <a:t>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34A168-64B5-443D-B9E2-16FFE87974FC}"/>
              </a:ext>
            </a:extLst>
          </p:cNvPr>
          <p:cNvGrpSpPr/>
          <p:nvPr/>
        </p:nvGrpSpPr>
        <p:grpSpPr>
          <a:xfrm>
            <a:off x="657462" y="824376"/>
            <a:ext cx="8292029" cy="5209248"/>
            <a:chOff x="657462" y="824376"/>
            <a:chExt cx="8292029" cy="52092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049CF8-A0DF-4AF9-A8DB-ED9E7FC3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62" y="824376"/>
              <a:ext cx="8292029" cy="520924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0726F5-686A-4BF0-946A-A09C9F1EB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655" y="2995376"/>
              <a:ext cx="2809836" cy="2875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66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3-5. SNS,</a:t>
            </a:r>
            <a:r>
              <a:rPr lang="ko-KR" altLang="en-US" dirty="0"/>
              <a:t>뉴스 이미지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TEXT</a:t>
            </a:r>
            <a:r>
              <a:rPr lang="ko-KR" altLang="en-US" dirty="0"/>
              <a:t>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FC768B31-E6D8-49C8-90A5-B9409D46A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6800" b="9796"/>
          <a:stretch/>
        </p:blipFill>
        <p:spPr>
          <a:xfrm>
            <a:off x="5590094" y="4205045"/>
            <a:ext cx="2079076" cy="2150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1B6882-EDED-4356-89A8-370A8C302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1" y="1185759"/>
            <a:ext cx="3276749" cy="27066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D283631-8C4D-4367-A743-ECE328BBD5D8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이미지 </a:t>
            </a:r>
            <a:r>
              <a:rPr lang="ko-KR" altLang="en-US" sz="2000" dirty="0" err="1"/>
              <a:t>캡셔닝긍정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266499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이미지 → 로고 데이터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311574" y="3429000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DECCCAE3-358C-4FCD-8EA4-5BA2CD50A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94" y="4269053"/>
            <a:ext cx="2366829" cy="2088082"/>
          </a:xfrm>
          <a:prstGeom prst="rect">
            <a:avLst/>
          </a:prstGeom>
        </p:spPr>
      </p:pic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8B197E4-D1CB-46D1-BDA4-4B6627D133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4" t="66435" b="1467"/>
          <a:stretch/>
        </p:blipFill>
        <p:spPr>
          <a:xfrm>
            <a:off x="911288" y="1156535"/>
            <a:ext cx="3212655" cy="3002569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BD1EF75-BAF3-4CC5-9EC2-735645830A20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기업로고 분석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56103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실시간 검색어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98" y="671806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CE782C-30D4-4AE3-AC8B-3A8F2DD7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6" y="671806"/>
            <a:ext cx="3531533" cy="38473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F1D9C8-7706-4658-B8FC-2C61FE068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95" y="4025230"/>
            <a:ext cx="2987421" cy="23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뉴스요약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98" y="671806"/>
            <a:ext cx="4247659" cy="2459849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09B41-E14A-480C-ACD2-74703593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8" y="4025230"/>
            <a:ext cx="3590925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6F7848-1526-464B-B64E-13203E5CE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35" y="625972"/>
            <a:ext cx="3107693" cy="5527939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1790424-9F63-4141-ADF9-3868B4DE529A}"/>
              </a:ext>
            </a:extLst>
          </p:cNvPr>
          <p:cNvSpPr/>
          <p:nvPr/>
        </p:nvSpPr>
        <p:spPr>
          <a:xfrm rot="16200000">
            <a:off x="3879301" y="4845585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6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마켓데이터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06" y="671807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9" y="4025230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758" y="4495105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231" y="481266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1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94" y="4211669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34" y="699501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630" y="1009820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39" y="134585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8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752524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Problem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214783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350179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m,Search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3945755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진행사항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30DF3F-2C79-4D5E-BE77-B66DD717DC5A}"/>
              </a:ext>
            </a:extLst>
          </p:cNvPr>
          <p:cNvGrpSpPr/>
          <p:nvPr/>
        </p:nvGrpSpPr>
        <p:grpSpPr>
          <a:xfrm>
            <a:off x="2021196" y="4483496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1286-6746-408A-B6CC-49052B83BB4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기대효과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E1169-933B-4B3B-A35F-6045E954192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AI </a:t>
            </a:r>
            <a:r>
              <a:rPr lang="ko-KR" altLang="en-US" dirty="0"/>
              <a:t>추천종목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1791475" y="390467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1791474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 err="1"/>
              <a:t>퀀트</a:t>
            </a:r>
            <a:r>
              <a:rPr lang="ko-KR" altLang="en-US" sz="2000" dirty="0"/>
              <a:t> 모형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44E90A-6EA6-42C3-B23A-A46AB18D9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56" y="3505852"/>
            <a:ext cx="4681059" cy="29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4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AI </a:t>
            </a:r>
            <a:r>
              <a:rPr lang="ko-KR" altLang="en-US" dirty="0"/>
              <a:t>리서치 보고서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458987" y="404183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B89AF3-8634-4481-B52D-855D9DA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42" y="3201146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F51383-7ADC-4828-916A-73098002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49" y="3452366"/>
            <a:ext cx="1907570" cy="281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2149418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2000" dirty="0"/>
              <a:t>BERT , GPT3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F9105-5AA9-47EB-A85C-B6AFE5210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68" y="3764405"/>
            <a:ext cx="1492260" cy="26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0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B13416A-06E3-4CE4-8C0E-3A6ADA3C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58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1DBFE8B-EDAF-48A2-B1E2-8E7D7447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73" y="3429000"/>
            <a:ext cx="1927424" cy="25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BA67181-2C44-4DB8-B835-FE12A4AE1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587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82509F-5E77-49D6-B9BE-C507388C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455" y="3429000"/>
            <a:ext cx="1910057" cy="254203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45485A-991D-48F6-9111-55F290C9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02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29FF41-04A1-48FF-A09C-10CB6B8B0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66" y="3421101"/>
            <a:ext cx="1942935" cy="2549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353938-52C6-4032-AF5A-FAF87A90A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872" y="3421101"/>
            <a:ext cx="1927424" cy="254203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6410569-950C-4A0E-9EE5-2956C47C1958}"/>
              </a:ext>
            </a:extLst>
          </p:cNvPr>
          <p:cNvSpPr txBox="1">
            <a:spLocks/>
          </p:cNvSpPr>
          <p:nvPr/>
        </p:nvSpPr>
        <p:spPr>
          <a:xfrm>
            <a:off x="2208549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리서치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4D864B6-16E8-4D85-A394-1022FE113F7A}"/>
              </a:ext>
            </a:extLst>
          </p:cNvPr>
          <p:cNvSpPr txBox="1">
            <a:spLocks/>
          </p:cNvSpPr>
          <p:nvPr/>
        </p:nvSpPr>
        <p:spPr>
          <a:xfrm>
            <a:off x="4472455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재무분석</a:t>
            </a:r>
            <a:endParaRPr lang="ko-KR" altLang="en-US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89B6A51-DD45-4AF6-9B9C-1649C50488D2}"/>
              </a:ext>
            </a:extLst>
          </p:cNvPr>
          <p:cNvSpPr txBox="1">
            <a:spLocks/>
          </p:cNvSpPr>
          <p:nvPr/>
        </p:nvSpPr>
        <p:spPr>
          <a:xfrm>
            <a:off x="6712872" y="2822951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자산배분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11BAE-B2A0-4E85-8AF6-2C710192A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79" y="877824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9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val="3165545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프로젝트 인원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2"/>
            <a:ext cx="2313851" cy="1101252"/>
            <a:chOff x="268806" y="3266596"/>
            <a:chExt cx="1825784" cy="101114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76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프로그램 개발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1116496"/>
            <a:chOff x="268806" y="3266596"/>
            <a:chExt cx="1825853" cy="1116496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en-US" altLang="ko-KR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m.StockBiz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사례조사 </a:t>
              </a:r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3"/>
            <a:ext cx="2863724" cy="1119889"/>
            <a:chOff x="268806" y="3266596"/>
            <a:chExt cx="1807846" cy="102826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</a:t>
              </a:r>
              <a:r>
                <a:rPr lang="en-US" altLang="ko-KR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조장</a:t>
              </a:r>
              <a:r>
                <a:rPr lang="en-US" altLang="ko-KR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791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b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</a:b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금융상품시스템팀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1076751"/>
            <a:chOff x="268806" y="3266596"/>
            <a:chExt cx="1807846" cy="1076751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전략팀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4-3.</a:t>
            </a:r>
            <a:r>
              <a:rPr lang="ko-KR" altLang="en-US" dirty="0"/>
              <a:t>프로젝트 진행 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1966E4-D3A3-4EF6-A9B0-053F8F25337C}"/>
              </a:ext>
            </a:extLst>
          </p:cNvPr>
          <p:cNvGrpSpPr/>
          <p:nvPr/>
        </p:nvGrpSpPr>
        <p:grpSpPr>
          <a:xfrm>
            <a:off x="357051" y="2380997"/>
            <a:ext cx="8767899" cy="2626927"/>
            <a:chOff x="357051" y="2976422"/>
            <a:chExt cx="8767899" cy="2626927"/>
          </a:xfrm>
        </p:grpSpPr>
        <p:cxnSp>
          <p:nvCxnSpPr>
            <p:cNvPr id="28" name="Straight Connector 3"/>
            <p:cNvCxnSpPr/>
            <p:nvPr/>
          </p:nvCxnSpPr>
          <p:spPr>
            <a:xfrm>
              <a:off x="3150146" y="3314995"/>
              <a:ext cx="1066" cy="150230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"/>
            <p:cNvCxnSpPr/>
            <p:nvPr/>
          </p:nvCxnSpPr>
          <p:spPr>
            <a:xfrm>
              <a:off x="4738411" y="3314995"/>
              <a:ext cx="1066" cy="1502307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"/>
            <p:cNvCxnSpPr/>
            <p:nvPr/>
          </p:nvCxnSpPr>
          <p:spPr>
            <a:xfrm>
              <a:off x="6326676" y="3314995"/>
              <a:ext cx="1066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"/>
            <p:cNvCxnSpPr/>
            <p:nvPr/>
          </p:nvCxnSpPr>
          <p:spPr>
            <a:xfrm>
              <a:off x="8058033" y="3314995"/>
              <a:ext cx="0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7"/>
            <p:cNvCxnSpPr/>
            <p:nvPr/>
          </p:nvCxnSpPr>
          <p:spPr>
            <a:xfrm>
              <a:off x="1561881" y="3314995"/>
              <a:ext cx="0" cy="1502307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8"/>
            <p:cNvCxnSpPr/>
            <p:nvPr/>
          </p:nvCxnSpPr>
          <p:spPr>
            <a:xfrm>
              <a:off x="357051" y="4120124"/>
              <a:ext cx="8767899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9"/>
            <p:cNvSpPr/>
            <p:nvPr/>
          </p:nvSpPr>
          <p:spPr>
            <a:xfrm>
              <a:off x="1204149" y="3761628"/>
              <a:ext cx="715463" cy="71546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Oval 10"/>
            <p:cNvSpPr/>
            <p:nvPr/>
          </p:nvSpPr>
          <p:spPr>
            <a:xfrm>
              <a:off x="2792414" y="3761628"/>
              <a:ext cx="715463" cy="7154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Oval 11"/>
            <p:cNvSpPr/>
            <p:nvPr/>
          </p:nvSpPr>
          <p:spPr>
            <a:xfrm>
              <a:off x="4380680" y="3761628"/>
              <a:ext cx="715463" cy="71546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Oval 12"/>
            <p:cNvSpPr/>
            <p:nvPr/>
          </p:nvSpPr>
          <p:spPr>
            <a:xfrm>
              <a:off x="5968945" y="3761628"/>
              <a:ext cx="715463" cy="71546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Oval 13"/>
            <p:cNvSpPr/>
            <p:nvPr/>
          </p:nvSpPr>
          <p:spPr>
            <a:xfrm>
              <a:off x="7557208" y="3618535"/>
              <a:ext cx="1001649" cy="1001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9" name="Group 14"/>
            <p:cNvGrpSpPr/>
            <p:nvPr/>
          </p:nvGrpSpPr>
          <p:grpSpPr>
            <a:xfrm>
              <a:off x="1025626" y="2986788"/>
              <a:ext cx="1072510" cy="378273"/>
              <a:chOff x="604227" y="3014852"/>
              <a:chExt cx="1079430" cy="380714"/>
            </a:xfrm>
          </p:grpSpPr>
          <p:sp>
            <p:nvSpPr>
              <p:cNvPr id="40" name="Rounded Rectangle 15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79470" y="30238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>
                    <a:solidFill>
                      <a:schemeClr val="bg1"/>
                    </a:solidFill>
                    <a:cs typeface="Arial" pitchFamily="34" charset="0"/>
                  </a:rPr>
                  <a:t>1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2" name="Group 17"/>
            <p:cNvGrpSpPr/>
            <p:nvPr/>
          </p:nvGrpSpPr>
          <p:grpSpPr>
            <a:xfrm>
              <a:off x="2614958" y="2986788"/>
              <a:ext cx="1072510" cy="378270"/>
              <a:chOff x="604227" y="3014852"/>
              <a:chExt cx="1079430" cy="380711"/>
            </a:xfrm>
          </p:grpSpPr>
          <p:sp>
            <p:nvSpPr>
              <p:cNvPr id="43" name="Rounded Rectangle 18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92014" y="3023848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5" name="Group 20"/>
            <p:cNvGrpSpPr/>
            <p:nvPr/>
          </p:nvGrpSpPr>
          <p:grpSpPr>
            <a:xfrm>
              <a:off x="4204289" y="2986792"/>
              <a:ext cx="1072510" cy="377571"/>
              <a:chOff x="604227" y="3014852"/>
              <a:chExt cx="1079430" cy="380007"/>
            </a:xfrm>
          </p:grpSpPr>
          <p:sp>
            <p:nvSpPr>
              <p:cNvPr id="46" name="Rounded Rectangle 21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9100" y="302314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r>
                  <a:rPr lang="ko-KR" altLang="en-US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23"/>
            <p:cNvGrpSpPr/>
            <p:nvPr/>
          </p:nvGrpSpPr>
          <p:grpSpPr>
            <a:xfrm>
              <a:off x="5793621" y="2976422"/>
              <a:ext cx="1072510" cy="373902"/>
              <a:chOff x="604227" y="3014852"/>
              <a:chExt cx="1079430" cy="376314"/>
            </a:xfrm>
          </p:grpSpPr>
          <p:sp>
            <p:nvSpPr>
              <p:cNvPr id="49" name="Rounded Rectangle 24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89006" y="30194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4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51" name="Group 26"/>
            <p:cNvGrpSpPr/>
            <p:nvPr/>
          </p:nvGrpSpPr>
          <p:grpSpPr>
            <a:xfrm>
              <a:off x="7521778" y="2986787"/>
              <a:ext cx="1072510" cy="374222"/>
              <a:chOff x="604227" y="3014852"/>
              <a:chExt cx="1079430" cy="376637"/>
            </a:xfrm>
          </p:grpSpPr>
          <p:sp>
            <p:nvSpPr>
              <p:cNvPr id="52" name="Rounded Rectangle 27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5964" y="301977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5</a:t>
                </a:r>
                <a:r>
                  <a:rPr lang="ko-KR" altLang="en-US" b="1" dirty="0">
                    <a:solidFill>
                      <a:schemeClr val="accent2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Oval 21"/>
            <p:cNvSpPr>
              <a:spLocks noChangeAspect="1"/>
            </p:cNvSpPr>
            <p:nvPr/>
          </p:nvSpPr>
          <p:spPr>
            <a:xfrm>
              <a:off x="7830430" y="3889854"/>
              <a:ext cx="455207" cy="45900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Rectangle 9"/>
            <p:cNvSpPr/>
            <p:nvPr/>
          </p:nvSpPr>
          <p:spPr>
            <a:xfrm>
              <a:off x="6184660" y="3983424"/>
              <a:ext cx="290432" cy="27187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Donut 24"/>
            <p:cNvSpPr/>
            <p:nvPr/>
          </p:nvSpPr>
          <p:spPr>
            <a:xfrm>
              <a:off x="4567838" y="3947397"/>
              <a:ext cx="341147" cy="34392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27"/>
            <p:cNvSpPr/>
            <p:nvPr/>
          </p:nvSpPr>
          <p:spPr>
            <a:xfrm>
              <a:off x="3003110" y="3980091"/>
              <a:ext cx="323145" cy="248218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Rounded Rectangle 7"/>
            <p:cNvSpPr/>
            <p:nvPr/>
          </p:nvSpPr>
          <p:spPr>
            <a:xfrm>
              <a:off x="1388606" y="3947397"/>
              <a:ext cx="346550" cy="299069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6" name="Group 19"/>
            <p:cNvGrpSpPr/>
            <p:nvPr/>
          </p:nvGrpSpPr>
          <p:grpSpPr>
            <a:xfrm>
              <a:off x="7251160" y="5055416"/>
              <a:ext cx="1621854" cy="547096"/>
              <a:chOff x="6110896" y="1433061"/>
              <a:chExt cx="1928767" cy="391728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시연회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12/6~12/12</a:t>
                </a:r>
              </a:p>
            </p:txBody>
          </p:sp>
        </p:grpSp>
        <p:grpSp>
          <p:nvGrpSpPr>
            <p:cNvPr id="59" name="Group 19"/>
            <p:cNvGrpSpPr/>
            <p:nvPr/>
          </p:nvGrpSpPr>
          <p:grpSpPr>
            <a:xfrm>
              <a:off x="5515750" y="5055414"/>
              <a:ext cx="1621854" cy="547935"/>
              <a:chOff x="6110896" y="1433061"/>
              <a:chExt cx="1928767" cy="39232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테스트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보완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217327" y="1638074"/>
                <a:ext cx="1712587" cy="1873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11/29~  12/5</a:t>
                </a:r>
              </a:p>
            </p:txBody>
          </p:sp>
        </p:grpSp>
        <p:grpSp>
          <p:nvGrpSpPr>
            <p:cNvPr id="62" name="Group 19"/>
            <p:cNvGrpSpPr/>
            <p:nvPr/>
          </p:nvGrpSpPr>
          <p:grpSpPr>
            <a:xfrm>
              <a:off x="3927484" y="5055416"/>
              <a:ext cx="1621854" cy="547096"/>
              <a:chOff x="6110896" y="1433061"/>
              <a:chExt cx="1928767" cy="39172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UI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구현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11/22 ~ 11/28</a:t>
                </a:r>
              </a:p>
            </p:txBody>
          </p:sp>
        </p:grpSp>
        <p:grpSp>
          <p:nvGrpSpPr>
            <p:cNvPr id="65" name="Group 19"/>
            <p:cNvGrpSpPr/>
            <p:nvPr/>
          </p:nvGrpSpPr>
          <p:grpSpPr>
            <a:xfrm>
              <a:off x="2353755" y="5055416"/>
              <a:ext cx="1621854" cy="547096"/>
              <a:chOff x="6110896" y="1433061"/>
              <a:chExt cx="1928767" cy="39172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주요 모듈 구현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288156" y="1638674"/>
                <a:ext cx="1712587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11/15 ~ 11/21</a:t>
                </a:r>
              </a:p>
            </p:txBody>
          </p:sp>
        </p:grpSp>
        <p:grpSp>
          <p:nvGrpSpPr>
            <p:cNvPr id="68" name="Group 19"/>
            <p:cNvGrpSpPr/>
            <p:nvPr/>
          </p:nvGrpSpPr>
          <p:grpSpPr>
            <a:xfrm>
              <a:off x="750954" y="5055416"/>
              <a:ext cx="1621854" cy="547096"/>
              <a:chOff x="6110896" y="1433061"/>
              <a:chExt cx="1928767" cy="39172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분석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설계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11/8 ~ 11/14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0465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19273" y="146304"/>
            <a:ext cx="6616701" cy="513443"/>
          </a:xfrm>
        </p:spPr>
        <p:txBody>
          <a:bodyPr/>
          <a:lstStyle/>
          <a:p>
            <a:r>
              <a:rPr lang="en-US" altLang="ko-KR" dirty="0"/>
              <a:t>4-4. </a:t>
            </a:r>
            <a:r>
              <a:rPr lang="ko-KR" altLang="en-US" dirty="0"/>
              <a:t>프로젝트 개발 사항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85CB99AC-B5DA-4492-B01B-188CD116A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29770"/>
              </p:ext>
            </p:extLst>
          </p:nvPr>
        </p:nvGraphicFramePr>
        <p:xfrm>
          <a:off x="787870" y="831376"/>
          <a:ext cx="7652042" cy="53326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942">
                  <a:extLst>
                    <a:ext uri="{9D8B030D-6E8A-4147-A177-3AD203B41FA5}">
                      <a16:colId xmlns:a16="http://schemas.microsoft.com/office/drawing/2014/main" val="424653503"/>
                    </a:ext>
                  </a:extLst>
                </a:gridCol>
                <a:gridCol w="1346942">
                  <a:extLst>
                    <a:ext uri="{9D8B030D-6E8A-4147-A177-3AD203B41FA5}">
                      <a16:colId xmlns:a16="http://schemas.microsoft.com/office/drawing/2014/main" val="3733327685"/>
                    </a:ext>
                  </a:extLst>
                </a:gridCol>
                <a:gridCol w="2622783">
                  <a:extLst>
                    <a:ext uri="{9D8B030D-6E8A-4147-A177-3AD203B41FA5}">
                      <a16:colId xmlns:a16="http://schemas.microsoft.com/office/drawing/2014/main" val="2161666002"/>
                    </a:ext>
                  </a:extLst>
                </a:gridCol>
                <a:gridCol w="1481291">
                  <a:extLst>
                    <a:ext uri="{9D8B030D-6E8A-4147-A177-3AD203B41FA5}">
                      <a16:colId xmlns:a16="http://schemas.microsoft.com/office/drawing/2014/main" val="3473952286"/>
                    </a:ext>
                  </a:extLst>
                </a:gridCol>
                <a:gridCol w="854084">
                  <a:extLst>
                    <a:ext uri="{9D8B030D-6E8A-4147-A177-3AD203B41FA5}">
                      <a16:colId xmlns:a16="http://schemas.microsoft.com/office/drawing/2014/main" val="4038491318"/>
                    </a:ext>
                  </a:extLst>
                </a:gridCol>
              </a:tblGrid>
              <a:tr h="4038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4832"/>
                  </a:ext>
                </a:extLst>
              </a:tr>
              <a:tr h="3714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/>
                        <a:t>m,Search</a:t>
                      </a:r>
                      <a:endParaRPr lang="ko-KR" altLang="en-US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메인프로그램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48612"/>
                  </a:ext>
                </a:extLst>
              </a:tr>
              <a:tr h="432312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데이터수집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회사관련정보 수집분석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16180"/>
                  </a:ext>
                </a:extLst>
              </a:tr>
              <a:tr h="423305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마켓데이터</a:t>
                      </a:r>
                      <a:endParaRPr lang="en-US" altLang="ko-K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마켓데이터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금리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주가 정보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71980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뉴스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 err="1"/>
                        <a:t>실시간검색어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55100"/>
                  </a:ext>
                </a:extLst>
              </a:tr>
              <a:tr h="4192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실시간 검색어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검색어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046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SNS ,</a:t>
                      </a:r>
                      <a:r>
                        <a:rPr lang="ko-KR" altLang="en-US" sz="1400" b="0" dirty="0"/>
                        <a:t>이미지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253846"/>
                  </a:ext>
                </a:extLst>
              </a:tr>
              <a:tr h="316007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텍스트분석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텍스트 문서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5323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뉴스요약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94695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이미지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Image captioning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51449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로고분석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회사로고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Logo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244583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감성분석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긍정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부정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중립의 감성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40571"/>
                  </a:ext>
                </a:extLst>
              </a:tr>
              <a:tr h="36025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리포트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종목추천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퀀트모형을</a:t>
                      </a:r>
                      <a:r>
                        <a:rPr lang="ko-KR" altLang="en-US" sz="1400" b="0" dirty="0"/>
                        <a:t> 이용한 종목추천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04191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시황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매수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매도 의견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GPT2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13426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마케팅자료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3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73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마케팅 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 err="1"/>
              <a:t>수퍼개미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4730B-E149-4E13-B9CB-656BB8B2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94" y="920526"/>
            <a:ext cx="4572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ADE35E-8A3D-402F-AF10-D31C9F943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650" y="4594321"/>
            <a:ext cx="1977627" cy="1848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20665A-D1DC-462F-8A30-1EFFE2ADE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05" y="4594321"/>
            <a:ext cx="1941595" cy="18482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05359B-B7C5-4838-BFC3-665E63636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840" y="4651870"/>
            <a:ext cx="1890254" cy="1848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A5CDFD-DE5F-42BB-984C-926337626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328" y="4594321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투자자들의 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50" y="459432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05" y="4594321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" y="4651870"/>
            <a:ext cx="1890254" cy="1848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771D58-5E1C-4257-8C73-6A525CF18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328" y="4594321"/>
            <a:ext cx="1800225" cy="17907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75FDB8C-C61A-4A20-8339-6EED46DC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5" y="837331"/>
            <a:ext cx="6548120" cy="36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255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4C1C616-EF43-406D-9E12-17936DA73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05390"/>
              </p:ext>
            </p:extLst>
          </p:nvPr>
        </p:nvGraphicFramePr>
        <p:xfrm>
          <a:off x="624203" y="751327"/>
          <a:ext cx="8147292" cy="5593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6823">
                  <a:extLst>
                    <a:ext uri="{9D8B030D-6E8A-4147-A177-3AD203B41FA5}">
                      <a16:colId xmlns:a16="http://schemas.microsoft.com/office/drawing/2014/main" val="2617614034"/>
                    </a:ext>
                  </a:extLst>
                </a:gridCol>
                <a:gridCol w="2036823">
                  <a:extLst>
                    <a:ext uri="{9D8B030D-6E8A-4147-A177-3AD203B41FA5}">
                      <a16:colId xmlns:a16="http://schemas.microsoft.com/office/drawing/2014/main" val="103817560"/>
                    </a:ext>
                  </a:extLst>
                </a:gridCol>
                <a:gridCol w="2036823">
                  <a:extLst>
                    <a:ext uri="{9D8B030D-6E8A-4147-A177-3AD203B41FA5}">
                      <a16:colId xmlns:a16="http://schemas.microsoft.com/office/drawing/2014/main" val="2104002659"/>
                    </a:ext>
                  </a:extLst>
                </a:gridCol>
                <a:gridCol w="2036823">
                  <a:extLst>
                    <a:ext uri="{9D8B030D-6E8A-4147-A177-3AD203B41FA5}">
                      <a16:colId xmlns:a16="http://schemas.microsoft.com/office/drawing/2014/main" val="3448711866"/>
                    </a:ext>
                  </a:extLst>
                </a:gridCol>
              </a:tblGrid>
              <a:tr h="6763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98529"/>
                  </a:ext>
                </a:extLst>
              </a:tr>
              <a:tr h="24585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45292"/>
                  </a:ext>
                </a:extLst>
              </a:tr>
              <a:tr h="245855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57169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6F4BD7B-5361-45D5-9ECC-381A3903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3" y="4353952"/>
            <a:ext cx="1081187" cy="105507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3" y="174060"/>
            <a:ext cx="3371396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en-US" altLang="ko-KR" dirty="0" err="1"/>
              <a:t>m,Search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70A8F6A-FE56-441C-A317-44879C43B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2" y="2820823"/>
            <a:ext cx="679473" cy="948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485B25-F654-4C56-9E05-67CC736D75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18" y="2791942"/>
            <a:ext cx="679473" cy="93975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C580BBC-294D-4A8A-8D64-79E12AF4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32" y="1628878"/>
            <a:ext cx="1143816" cy="16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68BAF1-6890-4EC5-9BD8-6413EFEF0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060" y="4315712"/>
            <a:ext cx="1809577" cy="1149360"/>
          </a:xfrm>
          <a:prstGeom prst="rect">
            <a:avLst/>
          </a:prstGeom>
        </p:spPr>
      </p:pic>
      <p:pic>
        <p:nvPicPr>
          <p:cNvPr id="15" name="그림 1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11EE161-92B9-4924-BE76-24D8F5EEF3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29" y="2598489"/>
            <a:ext cx="1180942" cy="1061899"/>
          </a:xfrm>
          <a:prstGeom prst="rect">
            <a:avLst/>
          </a:prstGeom>
        </p:spPr>
      </p:pic>
      <p:pic>
        <p:nvPicPr>
          <p:cNvPr id="11" name="그림 10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85138060-2352-4C33-85BC-0891F85086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6800" b="9796"/>
          <a:stretch/>
        </p:blipFill>
        <p:spPr>
          <a:xfrm>
            <a:off x="4804144" y="1985491"/>
            <a:ext cx="1105962" cy="1143947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E9BEB4-7DCB-4198-BE73-9510B9005102}"/>
              </a:ext>
            </a:extLst>
          </p:cNvPr>
          <p:cNvSpPr txBox="1">
            <a:spLocks/>
          </p:cNvSpPr>
          <p:nvPr/>
        </p:nvSpPr>
        <p:spPr>
          <a:xfrm>
            <a:off x="4652140" y="1521787"/>
            <a:ext cx="1483260" cy="21418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이미지분석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291629-DA37-4969-A1ED-4A237F978A03}"/>
              </a:ext>
            </a:extLst>
          </p:cNvPr>
          <p:cNvSpPr txBox="1">
            <a:spLocks/>
          </p:cNvSpPr>
          <p:nvPr/>
        </p:nvSpPr>
        <p:spPr>
          <a:xfrm>
            <a:off x="4676863" y="4015095"/>
            <a:ext cx="1512674" cy="1726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텍스트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7A66D0-72AF-4B88-B4B9-5211E7B2C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2020" y="4929739"/>
            <a:ext cx="1239025" cy="1023446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C1D44A0-84F4-49CB-8DCE-DADA695BEA69}"/>
              </a:ext>
            </a:extLst>
          </p:cNvPr>
          <p:cNvSpPr txBox="1">
            <a:spLocks/>
          </p:cNvSpPr>
          <p:nvPr/>
        </p:nvSpPr>
        <p:spPr>
          <a:xfrm>
            <a:off x="7078933" y="212204"/>
            <a:ext cx="1692564" cy="1726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리서치보고서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3F2C19-60AC-499D-9AFB-998937CBD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379" y="5671217"/>
            <a:ext cx="1610261" cy="5000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F481C0-212B-4CC7-8565-FB770B6F18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4840" y="2173426"/>
            <a:ext cx="1122693" cy="15897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08A86CD-7B9A-438E-A737-25F3BEA0CB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8437" y="4267819"/>
            <a:ext cx="1577258" cy="1465533"/>
          </a:xfrm>
          <a:prstGeom prst="rect">
            <a:avLst/>
          </a:prstGeom>
        </p:spPr>
      </p:pic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899FB00-1A49-4A22-9AD6-9201700D7192}"/>
              </a:ext>
            </a:extLst>
          </p:cNvPr>
          <p:cNvSpPr txBox="1">
            <a:spLocks/>
          </p:cNvSpPr>
          <p:nvPr/>
        </p:nvSpPr>
        <p:spPr>
          <a:xfrm>
            <a:off x="3268948" y="4042971"/>
            <a:ext cx="1692564" cy="1726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종목 추천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9DE7386D-2194-4167-BBCE-C7CE75752F25}"/>
              </a:ext>
            </a:extLst>
          </p:cNvPr>
          <p:cNvSpPr txBox="1">
            <a:spLocks/>
          </p:cNvSpPr>
          <p:nvPr/>
        </p:nvSpPr>
        <p:spPr>
          <a:xfrm>
            <a:off x="744957" y="4058369"/>
            <a:ext cx="1921523" cy="21418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뉴스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기사</a:t>
            </a:r>
            <a:r>
              <a:rPr lang="en-US" altLang="ko-KR" sz="18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검색어</a:t>
            </a:r>
            <a:endParaRPr lang="ko-KR" altLang="en-US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CADAC18-ED47-4A7B-9014-8AC976BECD52}"/>
              </a:ext>
            </a:extLst>
          </p:cNvPr>
          <p:cNvSpPr txBox="1">
            <a:spLocks/>
          </p:cNvSpPr>
          <p:nvPr/>
        </p:nvSpPr>
        <p:spPr>
          <a:xfrm>
            <a:off x="630016" y="1532387"/>
            <a:ext cx="1211340" cy="2120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SNS,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사진</a:t>
            </a:r>
          </a:p>
        </p:txBody>
      </p:sp>
      <p:pic>
        <p:nvPicPr>
          <p:cNvPr id="1026" name="Picture 2" descr="1월14일 화요일 오늘의 부동산 &amp; 경제 신문">
            <a:extLst>
              <a:ext uri="{FF2B5EF4-FFF2-40B4-BE49-F238E27FC236}">
                <a16:creationId xmlns:a16="http://schemas.microsoft.com/office/drawing/2014/main" id="{02A1C805-3133-43BE-A677-9CAECF07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21" y="4413670"/>
            <a:ext cx="874624" cy="5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0054E4-E935-4DB2-9B56-13FA813D50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654" y="2110871"/>
            <a:ext cx="1529350" cy="550029"/>
          </a:xfrm>
          <a:prstGeom prst="rect">
            <a:avLst/>
          </a:prstGeom>
        </p:spPr>
      </p:pic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786B33CE-4824-4A9E-B8EA-70BDD88C1850}"/>
              </a:ext>
            </a:extLst>
          </p:cNvPr>
          <p:cNvSpPr txBox="1">
            <a:spLocks/>
          </p:cNvSpPr>
          <p:nvPr/>
        </p:nvSpPr>
        <p:spPr>
          <a:xfrm>
            <a:off x="684416" y="949696"/>
            <a:ext cx="1211340" cy="2120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SNS,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14F61-6F83-4972-8FF5-9875C7F6F04C}"/>
              </a:ext>
            </a:extLst>
          </p:cNvPr>
          <p:cNvSpPr/>
          <p:nvPr/>
        </p:nvSpPr>
        <p:spPr>
          <a:xfrm>
            <a:off x="597409" y="2136703"/>
            <a:ext cx="817168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내용재정리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진행사항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42338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크롤링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뉴스요약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데이터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크롤링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마켓데이터 수신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실시간검색어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이미지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마케팅 자료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추천종목 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리서치 자료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시황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매수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매도 의견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A79853-ADF9-437C-A711-AD3A3EDD9869}"/>
              </a:ext>
            </a:extLst>
          </p:cNvPr>
          <p:cNvSpPr/>
          <p:nvPr/>
        </p:nvSpPr>
        <p:spPr>
          <a:xfrm>
            <a:off x="597409" y="2136703"/>
            <a:ext cx="817168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내용재정리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2635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/>
              <a:t>프로젝트 개발 사항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877637" y="936997"/>
            <a:ext cx="6739825" cy="1250339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프로젝트 계획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테스트 코딩모형 및 투자 전략  모듈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 err="1"/>
              <a:t>백테스팅</a:t>
            </a:r>
            <a:r>
              <a:rPr lang="ko-KR" altLang="en-US" sz="1400" b="1" dirty="0"/>
              <a:t> 모듈</a:t>
            </a:r>
            <a:endParaRPr lang="en-US" altLang="ko-KR" sz="14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7338DF-1514-4BE9-8F05-6FCEDCD63B0C}"/>
              </a:ext>
            </a:extLst>
          </p:cNvPr>
          <p:cNvGrpSpPr/>
          <p:nvPr/>
        </p:nvGrpSpPr>
        <p:grpSpPr>
          <a:xfrm>
            <a:off x="1203858" y="2419622"/>
            <a:ext cx="6931975" cy="2390797"/>
            <a:chOff x="1310183" y="2908720"/>
            <a:chExt cx="6931975" cy="2390797"/>
          </a:xfrm>
        </p:grpSpPr>
        <p:sp>
          <p:nvSpPr>
            <p:cNvPr id="6" name="Teardrop 27"/>
            <p:cNvSpPr/>
            <p:nvPr/>
          </p:nvSpPr>
          <p:spPr>
            <a:xfrm rot="2700000">
              <a:off x="6665287" y="2908720"/>
              <a:ext cx="1575134" cy="1575134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28"/>
            <p:cNvSpPr/>
            <p:nvPr/>
          </p:nvSpPr>
          <p:spPr>
            <a:xfrm>
              <a:off x="6745136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ardrop 29"/>
            <p:cNvSpPr/>
            <p:nvPr/>
          </p:nvSpPr>
          <p:spPr>
            <a:xfrm rot="2700000">
              <a:off x="4890885" y="2917943"/>
              <a:ext cx="1575134" cy="1575134"/>
            </a:xfrm>
            <a:prstGeom prst="teardrop">
              <a:avLst/>
            </a:prstGeom>
            <a:solidFill>
              <a:schemeClr val="accent2">
                <a:lumMod val="7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30"/>
            <p:cNvSpPr/>
            <p:nvPr/>
          </p:nvSpPr>
          <p:spPr>
            <a:xfrm>
              <a:off x="4970734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ardrop 31"/>
            <p:cNvSpPr/>
            <p:nvPr/>
          </p:nvSpPr>
          <p:spPr>
            <a:xfrm rot="2700000">
              <a:off x="3116483" y="2917943"/>
              <a:ext cx="1575134" cy="1575134"/>
            </a:xfrm>
            <a:prstGeom prst="teardrop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32"/>
            <p:cNvSpPr/>
            <p:nvPr/>
          </p:nvSpPr>
          <p:spPr>
            <a:xfrm>
              <a:off x="3196332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ardrop 33"/>
            <p:cNvSpPr/>
            <p:nvPr/>
          </p:nvSpPr>
          <p:spPr>
            <a:xfrm rot="2700000">
              <a:off x="1310183" y="2908720"/>
              <a:ext cx="1575134" cy="1575134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34"/>
            <p:cNvSpPr/>
            <p:nvPr/>
          </p:nvSpPr>
          <p:spPr>
            <a:xfrm>
              <a:off x="1421930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82003" y="3876353"/>
              <a:ext cx="13120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메인 프로그램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4581" y="3876353"/>
              <a:ext cx="13438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 수집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8983" y="3876353"/>
              <a:ext cx="136046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 분석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05208" y="3876353"/>
              <a:ext cx="13204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리포트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3733100" y="3472653"/>
              <a:ext cx="341902" cy="320049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23"/>
            <p:cNvSpPr/>
            <p:nvPr/>
          </p:nvSpPr>
          <p:spPr>
            <a:xfrm>
              <a:off x="7250034" y="3496863"/>
              <a:ext cx="405642" cy="238609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0"/>
            <p:cNvSpPr/>
            <p:nvPr/>
          </p:nvSpPr>
          <p:spPr>
            <a:xfrm>
              <a:off x="1976485" y="3438551"/>
              <a:ext cx="306325" cy="30543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7"/>
            <p:cNvSpPr/>
            <p:nvPr/>
          </p:nvSpPr>
          <p:spPr>
            <a:xfrm>
              <a:off x="5496808" y="3437695"/>
              <a:ext cx="363288" cy="363288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4" name="Group 19"/>
            <p:cNvGrpSpPr/>
            <p:nvPr/>
          </p:nvGrpSpPr>
          <p:grpSpPr>
            <a:xfrm>
              <a:off x="1329591" y="4774330"/>
              <a:ext cx="1553465" cy="525187"/>
              <a:chOff x="6046451" y="1430341"/>
              <a:chExt cx="1971785" cy="40135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6046451" y="1430341"/>
                <a:ext cx="1971785" cy="2116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프로젝트 </a:t>
                </a:r>
                <a:r>
                  <a:rPr lang="ko-KR" alt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곟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217327" y="1631769"/>
                <a:ext cx="1712586" cy="1999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주가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제무재표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127318" y="4774331"/>
              <a:ext cx="1553465" cy="276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데이터베이스</a:t>
              </a:r>
            </a:p>
          </p:txBody>
        </p:sp>
        <p:grpSp>
          <p:nvGrpSpPr>
            <p:cNvPr id="49" name="Group 19"/>
            <p:cNvGrpSpPr/>
            <p:nvPr/>
          </p:nvGrpSpPr>
          <p:grpSpPr>
            <a:xfrm>
              <a:off x="4897784" y="4774330"/>
              <a:ext cx="1553465" cy="525187"/>
              <a:chOff x="6046451" y="1430341"/>
              <a:chExt cx="1971785" cy="40135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046451" y="1430341"/>
                <a:ext cx="1971785" cy="2116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데이터분석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217327" y="1631769"/>
                <a:ext cx="1712586" cy="1999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텍스트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이미지분석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688693" y="4774331"/>
              <a:ext cx="1553465" cy="276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UI 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그래프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차트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3E4D182-AD63-486D-BB75-208B9BBD8801}"/>
              </a:ext>
            </a:extLst>
          </p:cNvPr>
          <p:cNvSpPr txBox="1"/>
          <p:nvPr/>
        </p:nvSpPr>
        <p:spPr>
          <a:xfrm>
            <a:off x="6670063" y="4562230"/>
            <a:ext cx="1349256" cy="261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과거 수익률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DDD8F8-525F-4030-9D87-F86E89FA1A4B}"/>
              </a:ext>
            </a:extLst>
          </p:cNvPr>
          <p:cNvSpPr/>
          <p:nvPr/>
        </p:nvSpPr>
        <p:spPr>
          <a:xfrm>
            <a:off x="1376965" y="2563256"/>
            <a:ext cx="642265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삭제예정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211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주식투자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32C887-6EEB-47CA-BA44-BC4A87BD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" y="726948"/>
            <a:ext cx="39250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마득락 미래에셋대우 부사장, 사장 승진…통합법인 각 부문별 대표도 내정">
            <a:extLst>
              <a:ext uri="{FF2B5EF4-FFF2-40B4-BE49-F238E27FC236}">
                <a16:creationId xmlns:a16="http://schemas.microsoft.com/office/drawing/2014/main" id="{F4DAD4CC-A3E4-48D7-A4F2-FF318216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370732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78777B-51F3-4281-810A-50DCDC28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726948"/>
            <a:ext cx="39324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89E5C9-FF0F-4F97-8E09-622A0AE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8" y="3707329"/>
            <a:ext cx="3925062" cy="26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6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2-1. 2020</a:t>
            </a:r>
            <a:r>
              <a:rPr lang="ko-KR" altLang="en-US" dirty="0"/>
              <a:t>년 현재는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3008587" y="1558265"/>
            <a:ext cx="3278853" cy="5134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동학개미 와 서학개미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A290AD-98D6-4B58-82BC-815D9DBB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38" y="5299735"/>
            <a:ext cx="1809381" cy="11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232009D-61A4-4B69-B95A-5FB068E1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3" y="724091"/>
            <a:ext cx="1239699" cy="15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주식방송,주식방송 재밌는 머니w방송금요일밤10시">
            <a:extLst>
              <a:ext uri="{FF2B5EF4-FFF2-40B4-BE49-F238E27FC236}">
                <a16:creationId xmlns:a16="http://schemas.microsoft.com/office/drawing/2014/main" id="{0C202539-FE19-4C5B-9CEA-A2A8ED59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13" y="837710"/>
            <a:ext cx="1813500" cy="101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삼성전자 사상 최대 실적, 그러나 주식은 소문에 사서 뉴스에 팔아라!">
            <a:extLst>
              <a:ext uri="{FF2B5EF4-FFF2-40B4-BE49-F238E27FC236}">
                <a16:creationId xmlns:a16="http://schemas.microsoft.com/office/drawing/2014/main" id="{8FF68F00-0289-494E-AD0D-D62646FD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92" y="5167869"/>
            <a:ext cx="3728975" cy="13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절대 따라하지 말아야 할 주식투자 5단계">
            <a:extLst>
              <a:ext uri="{FF2B5EF4-FFF2-40B4-BE49-F238E27FC236}">
                <a16:creationId xmlns:a16="http://schemas.microsoft.com/office/drawing/2014/main" id="{1B37FBE4-9960-411A-88E8-7DBD64D9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3" y="4953145"/>
            <a:ext cx="1889860" cy="156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E11FB2D-613E-48B6-9A27-C7B52F81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4" y="2204232"/>
            <a:ext cx="1469887" cy="7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세상에서 가장 유명한 사과가 품은 비밀 [애플 로고 의미]">
            <a:extLst>
              <a:ext uri="{FF2B5EF4-FFF2-40B4-BE49-F238E27FC236}">
                <a16:creationId xmlns:a16="http://schemas.microsoft.com/office/drawing/2014/main" id="{4966D95A-BABC-4489-BE29-D7EB39FC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361" y="3628744"/>
            <a:ext cx="643073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테슬라의 2017년 계획표를 알아 보자">
            <a:extLst>
              <a:ext uri="{FF2B5EF4-FFF2-40B4-BE49-F238E27FC236}">
                <a16:creationId xmlns:a16="http://schemas.microsoft.com/office/drawing/2014/main" id="{2A1B391B-DB4B-49CA-81BC-5A90929B0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98" y="2975921"/>
            <a:ext cx="1661020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혁신적인 UX,UI 디자인을 선보인 기업들">
            <a:extLst>
              <a:ext uri="{FF2B5EF4-FFF2-40B4-BE49-F238E27FC236}">
                <a16:creationId xmlns:a16="http://schemas.microsoft.com/office/drawing/2014/main" id="{89F042A5-BF26-4F57-978B-268318A5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482" y="3628744"/>
            <a:ext cx="1372080" cy="9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용인정보고, 마이크로소프트사 ‘Microsoft Associate Showcase School’에 선정">
            <a:extLst>
              <a:ext uri="{FF2B5EF4-FFF2-40B4-BE49-F238E27FC236}">
                <a16:creationId xmlns:a16="http://schemas.microsoft.com/office/drawing/2014/main" id="{F42C377F-37AF-48C9-B1C4-F64A6703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09" y="2499698"/>
            <a:ext cx="1634863" cy="58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73EDF72-2703-4C13-9BD8-C49EB8E05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8" y="2967311"/>
            <a:ext cx="839598" cy="32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셀트리온, 3분기 실적 양호할 전망 투자의견 상향">
            <a:extLst>
              <a:ext uri="{FF2B5EF4-FFF2-40B4-BE49-F238E27FC236}">
                <a16:creationId xmlns:a16="http://schemas.microsoft.com/office/drawing/2014/main" id="{43411DD3-BABA-4D7E-ABF4-1CF3AB4C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58" y="3204917"/>
            <a:ext cx="907015" cy="6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“개미 끌고 외국인 밀고… 3000 간다”">
            <a:extLst>
              <a:ext uri="{FF2B5EF4-FFF2-40B4-BE49-F238E27FC236}">
                <a16:creationId xmlns:a16="http://schemas.microsoft.com/office/drawing/2014/main" id="{D7958D4B-BFF7-4657-A52D-CB5B238D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12" y="369689"/>
            <a:ext cx="3377355" cy="11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D81355E-7807-41D6-8432-3F9BF1DA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14" y="2072775"/>
            <a:ext cx="4288802" cy="268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개인투자자 </a:t>
            </a:r>
            <a:r>
              <a:rPr lang="en-US" altLang="ko-KR" dirty="0"/>
              <a:t>VS </a:t>
            </a:r>
            <a:r>
              <a:rPr lang="ko-KR" altLang="en-US" dirty="0"/>
              <a:t>외국인</a:t>
            </a:r>
            <a:r>
              <a:rPr lang="en-US" altLang="ko-KR" dirty="0"/>
              <a:t>,</a:t>
            </a:r>
            <a:r>
              <a:rPr lang="ko-KR" altLang="en-US" dirty="0"/>
              <a:t>기관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2AA5B75-DD18-4875-97D7-C0B2644C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52" y="869132"/>
            <a:ext cx="3233534" cy="52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0D0C588F-6EA1-4CCB-9E37-D0825611A523}"/>
              </a:ext>
            </a:extLst>
          </p:cNvPr>
          <p:cNvSpPr txBox="1">
            <a:spLocks/>
          </p:cNvSpPr>
          <p:nvPr/>
        </p:nvSpPr>
        <p:spPr>
          <a:xfrm>
            <a:off x="4718304" y="3597025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외국인</a:t>
            </a:r>
            <a:r>
              <a:rPr lang="en-US" altLang="ko-KR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기관투자자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투자 자금 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많은 정보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전문가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88D67BC3-F841-4E55-9ECF-ADE62F02A3AD}"/>
              </a:ext>
            </a:extLst>
          </p:cNvPr>
          <p:cNvSpPr txBox="1">
            <a:spLocks/>
          </p:cNvSpPr>
          <p:nvPr/>
        </p:nvSpPr>
        <p:spPr>
          <a:xfrm>
            <a:off x="4718304" y="869132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개인투자자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소액투자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정보의 부재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아마추어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06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 err="1"/>
              <a:t>미래에셋대우는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16" y="369897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88" y="1416996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203" y="1416997"/>
            <a:ext cx="1890254" cy="184824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5777CDB-B1B8-4C67-A733-A474ACD64C83}"/>
              </a:ext>
            </a:extLst>
          </p:cNvPr>
          <p:cNvSpPr/>
          <p:nvPr/>
        </p:nvSpPr>
        <p:spPr>
          <a:xfrm>
            <a:off x="5111218" y="3790116"/>
            <a:ext cx="1728133" cy="16659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7D4CAC6B-508D-4111-ACBD-CA9D374DE0D7}"/>
              </a:ext>
            </a:extLst>
          </p:cNvPr>
          <p:cNvSpPr txBox="1">
            <a:spLocks/>
          </p:cNvSpPr>
          <p:nvPr/>
        </p:nvSpPr>
        <p:spPr>
          <a:xfrm>
            <a:off x="5692550" y="3904043"/>
            <a:ext cx="825696" cy="12569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600" b="1" dirty="0">
                <a:solidFill>
                  <a:srgbClr val="FFFFFF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9200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m,Search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2112</TotalTime>
  <Words>490</Words>
  <Application>Microsoft Office PowerPoint</Application>
  <PresentationFormat>화면 슬라이드 쇼(4:3)</PresentationFormat>
  <Paragraphs>196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Tahoma</vt:lpstr>
      <vt:lpstr>1_Office 테마</vt:lpstr>
      <vt:lpstr>2_Office 테마</vt:lpstr>
      <vt:lpstr>Office 테마</vt:lpstr>
      <vt:lpstr>m,Search 프로젝트 - AI 리서치분석 플랫폼</vt:lpstr>
      <vt:lpstr>Contents</vt:lpstr>
      <vt:lpstr>01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감사합니다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160</cp:revision>
  <cp:lastPrinted>2018-05-09T02:34:30Z</cp:lastPrinted>
  <dcterms:created xsi:type="dcterms:W3CDTF">2018-05-08T08:03:16Z</dcterms:created>
  <dcterms:modified xsi:type="dcterms:W3CDTF">2020-12-09T14:40:51Z</dcterms:modified>
</cp:coreProperties>
</file>